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9" r:id="rId3"/>
    <p:sldId id="258" r:id="rId4"/>
    <p:sldId id="264" r:id="rId5"/>
    <p:sldId id="265" r:id="rId6"/>
    <p:sldId id="289" r:id="rId7"/>
    <p:sldId id="267" r:id="rId8"/>
    <p:sldId id="268" r:id="rId9"/>
    <p:sldId id="269" r:id="rId10"/>
    <p:sldId id="263" r:id="rId11"/>
    <p:sldId id="262" r:id="rId12"/>
    <p:sldId id="270" r:id="rId13"/>
    <p:sldId id="271" r:id="rId14"/>
    <p:sldId id="283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91" r:id="rId25"/>
    <p:sldId id="282" r:id="rId26"/>
    <p:sldId id="281" r:id="rId27"/>
    <p:sldId id="288" r:id="rId28"/>
    <p:sldId id="284" r:id="rId29"/>
    <p:sldId id="287" r:id="rId30"/>
    <p:sldId id="292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8" autoAdjust="0"/>
  </p:normalViewPr>
  <p:slideViewPr>
    <p:cSldViewPr>
      <p:cViewPr>
        <p:scale>
          <a:sx n="83" d="100"/>
          <a:sy n="83" d="100"/>
        </p:scale>
        <p:origin x="-76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CD9877-7230-461A-86EE-E9449A95E297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F3928-6E61-4AAC-BF1C-735449972E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586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b="1" u="sng" dirty="0" smtClean="0"/>
              <a:t>Назовите часть дороги, предназначенную для передвижения</a:t>
            </a:r>
            <a:r>
              <a:rPr lang="ru-RU" b="1" u="sng" baseline="0" dirty="0" smtClean="0"/>
              <a:t> транспорта!</a:t>
            </a:r>
          </a:p>
          <a:p>
            <a:pPr>
              <a:buFontTx/>
              <a:buNone/>
            </a:pPr>
            <a:r>
              <a:rPr lang="ru-RU" b="0" u="none" baseline="0" dirty="0" smtClean="0"/>
              <a:t>(проезжая часть)</a:t>
            </a:r>
            <a:endParaRPr lang="ru-RU" b="0" u="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b="1" u="sng" dirty="0" smtClean="0"/>
              <a:t>Назовите часть дороги, предназначенную для движения пешеходов!</a:t>
            </a:r>
          </a:p>
          <a:p>
            <a:pPr>
              <a:buFontTx/>
              <a:buNone/>
            </a:pPr>
            <a:r>
              <a:rPr lang="ru-RU" dirty="0" smtClean="0"/>
              <a:t>(</a:t>
            </a:r>
            <a:r>
              <a:rPr lang="ru-RU" b="0" dirty="0" smtClean="0"/>
              <a:t>тротуар </a:t>
            </a:r>
            <a:r>
              <a:rPr lang="ru-RU" dirty="0" smtClean="0"/>
              <a:t>– это асфальтированная пешеходная дорожка, располагающаяся сбоку или по бокам улицы, приподнятая над уровнем земли и обрамлённая бордюром)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b="1" u="sng" baseline="0" dirty="0" smtClean="0"/>
              <a:t> Как называется место, где ожидают пассажирский транспорт?</a:t>
            </a:r>
            <a:endParaRPr lang="ru-RU" b="1" u="sng" dirty="0" smtClean="0"/>
          </a:p>
          <a:p>
            <a:pPr>
              <a:buFontTx/>
              <a:buNone/>
            </a:pPr>
            <a:r>
              <a:rPr lang="ru-RU" b="0" dirty="0" smtClean="0"/>
              <a:t>(остановка)</a:t>
            </a:r>
          </a:p>
          <a:p>
            <a:pPr>
              <a:buFontTx/>
              <a:buChar char="-"/>
            </a:pPr>
            <a:r>
              <a:rPr lang="ru-RU" b="0" u="sng" dirty="0" smtClean="0"/>
              <a:t>Какой транспорт можно ожидать на уличной</a:t>
            </a:r>
            <a:r>
              <a:rPr lang="ru-RU" b="0" u="sng" baseline="0" dirty="0" smtClean="0"/>
              <a:t> </a:t>
            </a:r>
            <a:r>
              <a:rPr lang="ru-RU" b="0" u="sng" dirty="0" smtClean="0"/>
              <a:t>остановке?</a:t>
            </a:r>
          </a:p>
          <a:p>
            <a:pPr>
              <a:buFontTx/>
              <a:buChar char="-"/>
            </a:pPr>
            <a:r>
              <a:rPr lang="ru-RU" b="0" dirty="0" smtClean="0"/>
              <a:t>(автобус, троллейбус, трамвай)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На чём Емеля к царю ездил?</a:t>
            </a:r>
          </a:p>
          <a:p>
            <a:r>
              <a:rPr lang="ru-RU" b="0" dirty="0" smtClean="0"/>
              <a:t>(на печке)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Какое</a:t>
            </a:r>
            <a:r>
              <a:rPr lang="ru-RU" b="1" baseline="0" dirty="0" smtClean="0"/>
              <a:t> было т</a:t>
            </a:r>
            <a:r>
              <a:rPr lang="ru-RU" b="1" dirty="0" smtClean="0"/>
              <a:t>ранспортное средство у Кота Леопольда?</a:t>
            </a:r>
          </a:p>
          <a:p>
            <a:r>
              <a:rPr lang="ru-RU" dirty="0" smtClean="0"/>
              <a:t>(велосипед)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Назовите личный транспорт Бабы</a:t>
            </a:r>
            <a:r>
              <a:rPr lang="ru-RU" b="1" baseline="0" dirty="0" smtClean="0"/>
              <a:t> Яги!</a:t>
            </a:r>
          </a:p>
          <a:p>
            <a:r>
              <a:rPr lang="ru-RU" baseline="0" dirty="0" smtClean="0"/>
              <a:t>(ступа, метла)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Настало время для викторины.</a:t>
            </a:r>
          </a:p>
          <a:p>
            <a:r>
              <a:rPr lang="ru-RU" dirty="0" smtClean="0"/>
              <a:t>Вы</a:t>
            </a:r>
            <a:r>
              <a:rPr lang="ru-RU" baseline="0" dirty="0" smtClean="0"/>
              <a:t> умеете хлопать? - Похлопайте!</a:t>
            </a:r>
          </a:p>
          <a:p>
            <a:r>
              <a:rPr lang="ru-RU" baseline="0" dirty="0" smtClean="0"/>
              <a:t>Вы умеете топать? - Потопайте!</a:t>
            </a:r>
          </a:p>
          <a:p>
            <a:r>
              <a:rPr lang="ru-RU" baseline="0" dirty="0" smtClean="0"/>
              <a:t>На экране будут появляться различные дорожные ситуации. Если вы считаете, что герои сюжета правильно поступают, то похлопайте им – поаплодируйте. А если так нельзя себя вести на улице, то - потопайте!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i="1" dirty="0" smtClean="0"/>
              <a:t>Дети хлопают – в углу </a:t>
            </a:r>
            <a:r>
              <a:rPr lang="ru-RU" i="1" baseline="0" dirty="0" smtClean="0"/>
              <a:t> картинки </a:t>
            </a:r>
            <a:r>
              <a:rPr lang="ru-RU" i="1" dirty="0" smtClean="0"/>
              <a:t>высвечивается</a:t>
            </a:r>
            <a:r>
              <a:rPr lang="ru-RU" i="1" baseline="0" dirty="0" smtClean="0"/>
              <a:t> зелёный сигнал.</a:t>
            </a:r>
          </a:p>
          <a:p>
            <a:endParaRPr lang="ru-RU" i="1" dirty="0" smtClean="0"/>
          </a:p>
          <a:p>
            <a:r>
              <a:rPr lang="ru-RU" i="0" dirty="0" smtClean="0"/>
              <a:t>Наш</a:t>
            </a:r>
            <a:r>
              <a:rPr lang="ru-RU" i="0" baseline="0" dirty="0" smtClean="0"/>
              <a:t> компьютер полностью с вами согласен  - ребята идут по тротуару, никому не мешают и не подходят близко к поребрику.</a:t>
            </a:r>
            <a:endParaRPr lang="ru-RU" i="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1" dirty="0" smtClean="0"/>
              <a:t>Дети топают – в углу </a:t>
            </a:r>
            <a:r>
              <a:rPr lang="ru-RU" i="1" baseline="0" dirty="0" smtClean="0"/>
              <a:t> картинки </a:t>
            </a:r>
            <a:r>
              <a:rPr lang="ru-RU" i="1" dirty="0" smtClean="0"/>
              <a:t>высвечивается</a:t>
            </a:r>
            <a:r>
              <a:rPr lang="ru-RU" i="1" baseline="0" dirty="0" smtClean="0"/>
              <a:t> красный сигнал.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i="1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0" baseline="0" dirty="0" smtClean="0"/>
              <a:t>Нельзя играть около проезжей части!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0" baseline="0" dirty="0" smtClean="0"/>
              <a:t>В данном случае мяч может укатиться на проезжую часть, а ребята за ним побегут, тем самым создадут аварийную ситуацию. А ещё они мешают мимо проходящим прохожим – перегораживают им тротуар.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1" dirty="0" smtClean="0"/>
              <a:t>Дети топают – в углу </a:t>
            </a:r>
            <a:r>
              <a:rPr lang="ru-RU" i="1" baseline="0" dirty="0" smtClean="0"/>
              <a:t> картинки </a:t>
            </a:r>
            <a:r>
              <a:rPr lang="ru-RU" i="1" dirty="0" smtClean="0"/>
              <a:t>высвечивается</a:t>
            </a:r>
            <a:r>
              <a:rPr lang="ru-RU" i="1" baseline="0" dirty="0" smtClean="0"/>
              <a:t> красный  сигнал.</a:t>
            </a:r>
          </a:p>
          <a:p>
            <a:endParaRPr lang="ru-RU" dirty="0" smtClean="0"/>
          </a:p>
          <a:p>
            <a:r>
              <a:rPr lang="ru-RU" dirty="0" smtClean="0"/>
              <a:t>Наш компьютер с вами полностью согласен.</a:t>
            </a:r>
            <a:r>
              <a:rPr lang="ru-RU" baseline="0" dirty="0" smtClean="0"/>
              <a:t>  Что не правильно делают мальчики?</a:t>
            </a:r>
          </a:p>
          <a:p>
            <a:r>
              <a:rPr lang="ru-RU" baseline="0" dirty="0" smtClean="0"/>
              <a:t>Они идут по краю тротуара – по поребрику, что запрещается!  Мальчики могут  оступиться и оказаться на проезжей части и станут помехой для водителей. Так же они не видят проезжающий из-за спин транспорт и размахивая руками, могут об него удариться.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1" dirty="0" smtClean="0"/>
              <a:t>Дети хлопают – в углу </a:t>
            </a:r>
            <a:r>
              <a:rPr lang="ru-RU" i="1" baseline="0" dirty="0" smtClean="0"/>
              <a:t> картинки </a:t>
            </a:r>
            <a:r>
              <a:rPr lang="ru-RU" i="1" dirty="0" smtClean="0"/>
              <a:t>высвечивается</a:t>
            </a:r>
            <a:r>
              <a:rPr lang="ru-RU" i="1" baseline="0" dirty="0" smtClean="0"/>
              <a:t> зелёный сигнал.</a:t>
            </a:r>
          </a:p>
          <a:p>
            <a:endParaRPr lang="ru-RU" dirty="0" smtClean="0"/>
          </a:p>
          <a:p>
            <a:r>
              <a:rPr lang="ru-RU" dirty="0" smtClean="0"/>
              <a:t>Совершенно правильно вы хлопаете. Водитель пристёгнут ремнём безопасности . Ребёнок находится в детском кресле. </a:t>
            </a:r>
          </a:p>
          <a:p>
            <a:r>
              <a:rPr lang="ru-RU" dirty="0" smtClean="0"/>
              <a:t>А вы все </a:t>
            </a:r>
            <a:r>
              <a:rPr lang="ru-RU" dirty="0" err="1" smtClean="0"/>
              <a:t>ездеете</a:t>
            </a:r>
            <a:r>
              <a:rPr lang="ru-RU" dirty="0" smtClean="0"/>
              <a:t> в</a:t>
            </a:r>
            <a:r>
              <a:rPr lang="ru-RU" baseline="0" dirty="0" smtClean="0"/>
              <a:t> автомобилях в </a:t>
            </a:r>
            <a:r>
              <a:rPr lang="ru-RU" baseline="0" dirty="0" err="1" smtClean="0"/>
              <a:t>автокреслах</a:t>
            </a:r>
            <a:r>
              <a:rPr lang="ru-RU" baseline="0" dirty="0" smtClean="0"/>
              <a:t> и пристегнутые ремнями? Поднимите руку те, кто не соблюдает данные требования… Напомните, </a:t>
            </a:r>
            <a:r>
              <a:rPr lang="ru-RU" baseline="0" dirty="0" err="1" smtClean="0"/>
              <a:t>пожалйуста</a:t>
            </a:r>
            <a:r>
              <a:rPr lang="ru-RU" baseline="0" dirty="0" smtClean="0"/>
              <a:t>, родителям, что они являются нарушителями, если перевозят вас без детских удерживающих устройств.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1" dirty="0" smtClean="0"/>
              <a:t>Дети топают– в углу </a:t>
            </a:r>
            <a:r>
              <a:rPr lang="ru-RU" i="1" baseline="0" dirty="0" smtClean="0"/>
              <a:t> картинки </a:t>
            </a:r>
            <a:r>
              <a:rPr lang="ru-RU" i="1" dirty="0" smtClean="0"/>
              <a:t>высвечивается</a:t>
            </a:r>
            <a:r>
              <a:rPr lang="ru-RU" i="1" baseline="0" dirty="0" smtClean="0"/>
              <a:t> красный сигнал.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i="1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0" baseline="0" dirty="0" smtClean="0"/>
              <a:t>Мальчики вышли на проезжую часть и разговаривают – это делать запрещено – это опасно!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1" dirty="0" smtClean="0"/>
              <a:t>Дети хлопают – в углу </a:t>
            </a:r>
            <a:r>
              <a:rPr lang="ru-RU" i="1" baseline="0" dirty="0" smtClean="0"/>
              <a:t> картинки </a:t>
            </a:r>
            <a:r>
              <a:rPr lang="ru-RU" i="1" dirty="0" smtClean="0"/>
              <a:t>высвечивается</a:t>
            </a:r>
            <a:r>
              <a:rPr lang="ru-RU" i="1" baseline="0" dirty="0" smtClean="0"/>
              <a:t> зелёный сигнал.</a:t>
            </a:r>
          </a:p>
          <a:p>
            <a:endParaRPr lang="ru-RU" dirty="0" smtClean="0"/>
          </a:p>
          <a:p>
            <a:r>
              <a:rPr lang="ru-RU" dirty="0" smtClean="0"/>
              <a:t>А эти мальчики тоже  разговаривают, но они стоят на тротуаре и ждут зелёный сигнал</a:t>
            </a:r>
            <a:r>
              <a:rPr lang="ru-RU" baseline="0" dirty="0" smtClean="0"/>
              <a:t> светофора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1" dirty="0" smtClean="0"/>
              <a:t>Дети хлопают – в углу </a:t>
            </a:r>
            <a:r>
              <a:rPr lang="ru-RU" i="1" baseline="0" dirty="0" smtClean="0"/>
              <a:t> картинки </a:t>
            </a:r>
            <a:r>
              <a:rPr lang="ru-RU" i="1" dirty="0" smtClean="0"/>
              <a:t>высвечивается</a:t>
            </a:r>
            <a:r>
              <a:rPr lang="ru-RU" i="1" baseline="0" dirty="0" smtClean="0"/>
              <a:t> зелёный сигнал.</a:t>
            </a:r>
          </a:p>
          <a:p>
            <a:endParaRPr lang="ru-RU" dirty="0" smtClean="0"/>
          </a:p>
          <a:p>
            <a:r>
              <a:rPr lang="ru-RU" dirty="0" smtClean="0"/>
              <a:t>Совершенно верно. Девочки</a:t>
            </a:r>
            <a:r>
              <a:rPr lang="ru-RU" baseline="0" dirty="0" smtClean="0"/>
              <a:t> мило беседуют сидя на скамеечке, на остановке и никому не мешают.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1" dirty="0" smtClean="0"/>
              <a:t>Дети топают – в углу </a:t>
            </a:r>
            <a:r>
              <a:rPr lang="ru-RU" i="1" baseline="0" dirty="0" smtClean="0"/>
              <a:t> картинки </a:t>
            </a:r>
            <a:r>
              <a:rPr lang="ru-RU" i="1" dirty="0" smtClean="0"/>
              <a:t>высвечивается</a:t>
            </a:r>
            <a:r>
              <a:rPr lang="ru-RU" i="1" baseline="0" dirty="0" smtClean="0"/>
              <a:t> красный сигнал.</a:t>
            </a:r>
          </a:p>
          <a:p>
            <a:endParaRPr lang="ru-RU" dirty="0" smtClean="0"/>
          </a:p>
          <a:p>
            <a:r>
              <a:rPr lang="ru-RU" dirty="0" smtClean="0"/>
              <a:t>А что же тут ни так?  Мальчик держит мяч в руке, не играет… Мужчина сидит на скамеечке… </a:t>
            </a:r>
          </a:p>
          <a:p>
            <a:r>
              <a:rPr lang="ru-RU" dirty="0" smtClean="0"/>
              <a:t>Нарушителями в</a:t>
            </a:r>
            <a:r>
              <a:rPr lang="ru-RU" baseline="0" dirty="0" smtClean="0"/>
              <a:t> этой ситуации являются оба мальчика – они стоят на проезжей части и мешают транспорту подъехать к остановке.</a:t>
            </a:r>
          </a:p>
          <a:p>
            <a:r>
              <a:rPr lang="ru-RU" baseline="0" dirty="0" smtClean="0"/>
              <a:t> А какой общественный транспорт они ожидают?</a:t>
            </a:r>
          </a:p>
          <a:p>
            <a:r>
              <a:rPr lang="ru-RU" baseline="0" dirty="0" smtClean="0"/>
              <a:t>(автобус)</a:t>
            </a:r>
          </a:p>
          <a:p>
            <a:r>
              <a:rPr lang="ru-RU" baseline="0" dirty="0" smtClean="0"/>
              <a:t>Как вы это определили?</a:t>
            </a:r>
          </a:p>
          <a:p>
            <a:r>
              <a:rPr lang="ru-RU" baseline="0" dirty="0" smtClean="0"/>
              <a:t> (по букве «А» на жёлтой табличке)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1" dirty="0" smtClean="0"/>
              <a:t>Дети хлопают – в углу </a:t>
            </a:r>
            <a:r>
              <a:rPr lang="ru-RU" i="1" baseline="0" dirty="0" smtClean="0"/>
              <a:t> картинки </a:t>
            </a:r>
            <a:r>
              <a:rPr lang="ru-RU" i="1" dirty="0" smtClean="0"/>
              <a:t>высвечивается</a:t>
            </a:r>
            <a:r>
              <a:rPr lang="ru-RU" i="1" baseline="0" dirty="0" smtClean="0"/>
              <a:t> зелёный сигнал.</a:t>
            </a:r>
          </a:p>
          <a:p>
            <a:endParaRPr lang="ru-RU" dirty="0" smtClean="0"/>
          </a:p>
          <a:p>
            <a:r>
              <a:rPr lang="ru-RU" dirty="0" smtClean="0"/>
              <a:t>Наш компьютер с вами согласен! </a:t>
            </a:r>
          </a:p>
          <a:p>
            <a:r>
              <a:rPr lang="ru-RU" dirty="0" smtClean="0"/>
              <a:t>Дети переходя проезжую часть по пешеходному переходу. Мальчик</a:t>
            </a:r>
            <a:r>
              <a:rPr lang="ru-RU" baseline="0" dirty="0" smtClean="0"/>
              <a:t> ведёт велосипед, держа его за руль.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1" dirty="0" smtClean="0"/>
              <a:t>Дети </a:t>
            </a:r>
            <a:r>
              <a:rPr lang="ru-RU" i="1" baseline="0" dirty="0" smtClean="0"/>
              <a:t> топают</a:t>
            </a:r>
            <a:r>
              <a:rPr lang="ru-RU" i="1" dirty="0" smtClean="0"/>
              <a:t>– в углу </a:t>
            </a:r>
            <a:r>
              <a:rPr lang="ru-RU" i="1" baseline="0" dirty="0" smtClean="0"/>
              <a:t> картинки </a:t>
            </a:r>
            <a:r>
              <a:rPr lang="ru-RU" i="1" dirty="0" smtClean="0"/>
              <a:t>высвечивается</a:t>
            </a:r>
            <a:r>
              <a:rPr lang="ru-RU" i="1" baseline="0" dirty="0" smtClean="0"/>
              <a:t> красный сигнал.</a:t>
            </a:r>
          </a:p>
          <a:p>
            <a:endParaRPr lang="ru-RU" dirty="0" smtClean="0"/>
          </a:p>
          <a:p>
            <a:r>
              <a:rPr lang="ru-RU" dirty="0" smtClean="0"/>
              <a:t>Почему  вы не согласны? На светофоре  ведь</a:t>
            </a:r>
            <a:r>
              <a:rPr lang="ru-RU" baseline="0" dirty="0" smtClean="0"/>
              <a:t> </a:t>
            </a:r>
            <a:r>
              <a:rPr lang="ru-RU" dirty="0" smtClean="0"/>
              <a:t>горит зелёный сигнал?!  </a:t>
            </a:r>
          </a:p>
          <a:p>
            <a:r>
              <a:rPr lang="ru-RU" dirty="0" smtClean="0"/>
              <a:t>Мальчик нарушает правила перехода проезжей</a:t>
            </a:r>
            <a:r>
              <a:rPr lang="ru-RU" baseline="0" dirty="0" smtClean="0"/>
              <a:t> части – он пытается переехать её, а должен переходить, держа велосипед за руль.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1" dirty="0" smtClean="0"/>
              <a:t>Дети топают – в углу </a:t>
            </a:r>
            <a:r>
              <a:rPr lang="ru-RU" i="1" baseline="0" dirty="0" smtClean="0"/>
              <a:t> картинки </a:t>
            </a:r>
            <a:r>
              <a:rPr lang="ru-RU" i="1" dirty="0" smtClean="0"/>
              <a:t>высвечивается</a:t>
            </a:r>
            <a:r>
              <a:rPr lang="ru-RU" i="1" baseline="0" dirty="0" smtClean="0"/>
              <a:t> красный сигнал.</a:t>
            </a:r>
          </a:p>
          <a:p>
            <a:endParaRPr lang="ru-RU" dirty="0" smtClean="0"/>
          </a:p>
          <a:p>
            <a:r>
              <a:rPr lang="ru-RU" dirty="0" smtClean="0"/>
              <a:t>Как мы уже</a:t>
            </a:r>
            <a:r>
              <a:rPr lang="ru-RU" baseline="0" dirty="0" smtClean="0"/>
              <a:t> с вами говорили: нельзя играть рядом с проезжей частью! Приближается трамвай, а ребёнок на санках мчится ему наперерез. Водитель не успеет затормозить и произойдёт авария, ребёнок пострадает.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1" dirty="0" smtClean="0"/>
              <a:t>Дети хлопают – в углу </a:t>
            </a:r>
            <a:r>
              <a:rPr lang="ru-RU" i="1" baseline="0" dirty="0" smtClean="0"/>
              <a:t> картинки </a:t>
            </a:r>
            <a:r>
              <a:rPr lang="ru-RU" i="1" dirty="0" smtClean="0"/>
              <a:t>высвечивается</a:t>
            </a:r>
            <a:r>
              <a:rPr lang="ru-RU" i="1" baseline="0" dirty="0" smtClean="0"/>
              <a:t> зелёный сигнал.</a:t>
            </a:r>
          </a:p>
          <a:p>
            <a:endParaRPr lang="ru-RU" dirty="0" smtClean="0"/>
          </a:p>
          <a:p>
            <a:r>
              <a:rPr lang="ru-RU" dirty="0" smtClean="0"/>
              <a:t>Ребята катаются в парке, на специально отведённой территории, огороженной забором.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1" dirty="0" smtClean="0"/>
              <a:t>Дети топают – в углу </a:t>
            </a:r>
            <a:r>
              <a:rPr lang="ru-RU" i="1" baseline="0" dirty="0" smtClean="0"/>
              <a:t> картинки </a:t>
            </a:r>
            <a:r>
              <a:rPr lang="ru-RU" i="1" dirty="0" smtClean="0"/>
              <a:t>высвечивается</a:t>
            </a:r>
            <a:r>
              <a:rPr lang="ru-RU" i="1" baseline="0" dirty="0" smtClean="0"/>
              <a:t> красный сигнал.</a:t>
            </a:r>
          </a:p>
          <a:p>
            <a:endParaRPr lang="ru-RU" dirty="0" smtClean="0"/>
          </a:p>
          <a:p>
            <a:r>
              <a:rPr lang="ru-RU" dirty="0" smtClean="0"/>
              <a:t>Хотя</a:t>
            </a:r>
            <a:r>
              <a:rPr lang="ru-RU" baseline="0" dirty="0" smtClean="0"/>
              <a:t> горит разрешающий зелёный сигнал светофора, и девочки переходят проезжую часть по пешеходному переходу, они поступают не правильно. В чём же дело?</a:t>
            </a:r>
          </a:p>
          <a:p>
            <a:r>
              <a:rPr lang="ru-RU" baseline="0" dirty="0" smtClean="0"/>
              <a:t>Девочки отвлекаются, разговаривают и не следят за  дорожной обстановкой.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1" dirty="0" smtClean="0"/>
              <a:t>Дети хлопают – в углу </a:t>
            </a:r>
            <a:r>
              <a:rPr lang="ru-RU" i="1" baseline="0" dirty="0" smtClean="0"/>
              <a:t> картинки </a:t>
            </a:r>
            <a:r>
              <a:rPr lang="ru-RU" i="1" dirty="0" smtClean="0"/>
              <a:t>высвечивается</a:t>
            </a:r>
            <a:r>
              <a:rPr lang="ru-RU" i="1" baseline="0" dirty="0" smtClean="0"/>
              <a:t> зелёный сигнал.</a:t>
            </a:r>
          </a:p>
          <a:p>
            <a:endParaRPr lang="ru-RU" dirty="0" smtClean="0"/>
          </a:p>
          <a:p>
            <a:r>
              <a:rPr lang="ru-RU" dirty="0" smtClean="0"/>
              <a:t> Бабушка</a:t>
            </a:r>
            <a:r>
              <a:rPr lang="ru-RU" baseline="0" dirty="0" smtClean="0"/>
              <a:t> с внуками правильно поступают.  Взрослые должны держать детей за руки, переходя проезжую часть!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1" dirty="0" smtClean="0"/>
              <a:t>Дети хлопают – в углу </a:t>
            </a:r>
            <a:r>
              <a:rPr lang="ru-RU" i="1" baseline="0" dirty="0" smtClean="0"/>
              <a:t> картинки </a:t>
            </a:r>
            <a:r>
              <a:rPr lang="ru-RU" i="1" dirty="0" smtClean="0"/>
              <a:t>высвечивается</a:t>
            </a:r>
            <a:r>
              <a:rPr lang="ru-RU" i="1" baseline="0" dirty="0" smtClean="0"/>
              <a:t> зелёный сигнал.</a:t>
            </a:r>
          </a:p>
          <a:p>
            <a:endParaRPr lang="ru-RU" dirty="0" smtClean="0"/>
          </a:p>
          <a:p>
            <a:r>
              <a:rPr lang="ru-RU" dirty="0" smtClean="0"/>
              <a:t>Молодцы!</a:t>
            </a:r>
            <a:r>
              <a:rPr lang="ru-RU" baseline="0" dirty="0" smtClean="0"/>
              <a:t> Ребята в машине пристёгнуты детскими удерживающими устройствами.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1" dirty="0" smtClean="0"/>
              <a:t>Дети хлопают – в углу </a:t>
            </a:r>
            <a:r>
              <a:rPr lang="ru-RU" i="1" baseline="0" dirty="0" smtClean="0"/>
              <a:t> картинки </a:t>
            </a:r>
            <a:r>
              <a:rPr lang="ru-RU" i="1" dirty="0" smtClean="0"/>
              <a:t>высвечивается</a:t>
            </a:r>
            <a:r>
              <a:rPr lang="ru-RU" i="1" baseline="0" dirty="0" smtClean="0"/>
              <a:t> зелёный сигнал.</a:t>
            </a:r>
          </a:p>
          <a:p>
            <a:endParaRPr lang="ru-RU" dirty="0" smtClean="0"/>
          </a:p>
          <a:p>
            <a:r>
              <a:rPr lang="ru-RU" dirty="0" smtClean="0"/>
              <a:t>Посадка и высадка пассажиров разрешена только со стороны тротуара. Со стороны проезжей части садиться в транспортное средство может только его водитель.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Молодцы,</a:t>
            </a:r>
            <a:r>
              <a:rPr lang="ru-RU" baseline="0" dirty="0" smtClean="0"/>
              <a:t> ребята!</a:t>
            </a:r>
          </a:p>
          <a:p>
            <a:r>
              <a:rPr lang="ru-RU" baseline="0" dirty="0" smtClean="0"/>
              <a:t>Мы с вами много повторили из Правил дорожного движения. Надеюсь, что вы их будете всегда соблюдать!</a:t>
            </a:r>
          </a:p>
          <a:p>
            <a:r>
              <a:rPr lang="ru-RU" baseline="0" dirty="0" smtClean="0"/>
              <a:t>А в подарок я хочу показать вам мультфильм.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Световозвращатель</a:t>
            </a:r>
            <a:r>
              <a:rPr lang="ru-RU" baseline="0" dirty="0" smtClean="0"/>
              <a:t> отражает свет от фар автотранспорта, тем самым предупреждая водителя в тёмное время суток, что рядом есть ещё участники дорожного движения.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Прищурьте, пожалуйста, глаза и посмотрите на картинку. Представим,</a:t>
            </a:r>
            <a:r>
              <a:rPr lang="ru-RU" baseline="0" dirty="0" smtClean="0"/>
              <a:t> что сейчас ночь, а вы водители. Сколько детей вы видите? (четырёх)</a:t>
            </a:r>
          </a:p>
          <a:p>
            <a:r>
              <a:rPr lang="ru-RU" baseline="0" dirty="0" smtClean="0"/>
              <a:t>А на самом деле их 6 человек. Водитель на дороге заметит только яркие фигуры и сумеет правильно оценить дорожную обстановку и принять решение.</a:t>
            </a:r>
          </a:p>
          <a:p>
            <a:r>
              <a:rPr lang="ru-RU" baseline="0" dirty="0" smtClean="0"/>
              <a:t>Мы должны сами о себе позаботься – сделать так, чтоб мы были заметными! </a:t>
            </a:r>
          </a:p>
          <a:p>
            <a:r>
              <a:rPr lang="ru-RU" baseline="0" dirty="0" smtClean="0"/>
              <a:t> Для  вашей безопасности я хочу вам всем вручить по светоотражателю. Прикрепите  их на свои курточки и вы станете заметней на дороге!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F3928-6E61-4AAC-BF1C-735449972E96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A689-865F-4433-8235-EACCD0862E09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9BA40-5378-4A31-BD4A-13245D8C2E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A689-865F-4433-8235-EACCD0862E09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9BA40-5378-4A31-BD4A-13245D8C2E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A689-865F-4433-8235-EACCD0862E09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9BA40-5378-4A31-BD4A-13245D8C2E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A689-865F-4433-8235-EACCD0862E09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9BA40-5378-4A31-BD4A-13245D8C2E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A689-865F-4433-8235-EACCD0862E09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9BA40-5378-4A31-BD4A-13245D8C2E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A689-865F-4433-8235-EACCD0862E09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9BA40-5378-4A31-BD4A-13245D8C2E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A689-865F-4433-8235-EACCD0862E09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9BA40-5378-4A31-BD4A-13245D8C2E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A689-865F-4433-8235-EACCD0862E09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9BA40-5378-4A31-BD4A-13245D8C2E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A689-865F-4433-8235-EACCD0862E09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9BA40-5378-4A31-BD4A-13245D8C2E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A689-865F-4433-8235-EACCD0862E09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9BA40-5378-4A31-BD4A-13245D8C2E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A689-865F-4433-8235-EACCD0862E09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9BA40-5378-4A31-BD4A-13245D8C2E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DA689-865F-4433-8235-EACCD0862E09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9BA40-5378-4A31-BD4A-13245D8C2EC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764705"/>
            <a:ext cx="7200800" cy="432048"/>
          </a:xfrm>
        </p:spPr>
        <p:txBody>
          <a:bodyPr>
            <a:noAutofit/>
          </a:bodyPr>
          <a:lstStyle/>
          <a:p>
            <a:r>
              <a:rPr lang="ru-RU" sz="1400" b="1" i="1" dirty="0" smtClean="0">
                <a:solidFill>
                  <a:srgbClr val="0070C0"/>
                </a:solidFill>
              </a:rPr>
              <a:t>МБДОУ №4 </a:t>
            </a:r>
            <a:r>
              <a:rPr lang="ru-RU" sz="1400" b="1" i="1" dirty="0" err="1" smtClean="0">
                <a:solidFill>
                  <a:srgbClr val="0070C0"/>
                </a:solidFill>
              </a:rPr>
              <a:t>пгт</a:t>
            </a:r>
            <a:r>
              <a:rPr lang="ru-RU" sz="1400" b="1" i="1" dirty="0" smtClean="0">
                <a:solidFill>
                  <a:srgbClr val="0070C0"/>
                </a:solidFill>
              </a:rPr>
              <a:t> Кавалерово Кавалеровского муниципального округа Приморского края</a:t>
            </a:r>
            <a:endParaRPr lang="ru-RU" sz="1400" b="1" i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340768"/>
            <a:ext cx="7128792" cy="288032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Дорожная</a:t>
            </a:r>
          </a:p>
          <a:p>
            <a:pPr>
              <a:lnSpc>
                <a:spcPct val="110000"/>
              </a:lnSpc>
            </a:pP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безопасность</a:t>
            </a:r>
          </a:p>
          <a:p>
            <a:pPr>
              <a:lnSpc>
                <a:spcPct val="110000"/>
              </a:lnSpc>
            </a:pP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для дошкольников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8" y="5085184"/>
            <a:ext cx="7225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i="1" dirty="0" smtClean="0"/>
              <a:t>Составитель: Савчук Т.В., воспитатель высшей квалификационной категории</a:t>
            </a:r>
            <a:endParaRPr lang="ru-RU" sz="14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E:\Рабочий стол\Работа\ПДД д.с\4888+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67744" y="692695"/>
            <a:ext cx="4824536" cy="557791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188172" y="764704"/>
            <a:ext cx="683437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Часть дороги, предназначенная для передвижения транспорта - …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6" name="Picture 2" descr="E:\Рабочий стол\Работа\ПДД д.с\66868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03648" y="1268760"/>
            <a:ext cx="6408712" cy="4494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267744" y="5733256"/>
            <a:ext cx="4572000" cy="584775"/>
          </a:xfrm>
          <a:prstGeom prst="rect">
            <a:avLst/>
          </a:prstGeom>
        </p:spPr>
        <p:txBody>
          <a:bodyPr anchor="b" anchorCtr="0">
            <a:spAutoFit/>
          </a:bodyPr>
          <a:lstStyle/>
          <a:p>
            <a:pPr algn="ctr"/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роезжая часть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401833" y="764704"/>
            <a:ext cx="640707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Часть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дороги, предназначенная для движения пешеходов - </a:t>
            </a:r>
            <a:r>
              <a:rPr lang="ru-RU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…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50" name="Picture 2" descr="E:\Рабочий стол\Работа\ПДД д.с\16161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19672" y="1340768"/>
            <a:ext cx="6120680" cy="42190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987824" y="5589240"/>
            <a:ext cx="3131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тротуар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123728" y="764704"/>
            <a:ext cx="510704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Место, где ожидают пассажирский транспорт - </a:t>
            </a:r>
            <a:r>
              <a:rPr lang="ru-RU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…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87824" y="5589240"/>
            <a:ext cx="3131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остановка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098" name="Picture 2" descr="E:\Рабочий стол\Работа\ПДД д.с\hello_html_6f4a8447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331640" y="1196752"/>
            <a:ext cx="6696744" cy="41807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475656" y="2492896"/>
            <a:ext cx="6408712" cy="18774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Транспортные средства</a:t>
            </a:r>
          </a:p>
          <a:p>
            <a:pPr algn="ctr"/>
            <a:endParaRPr lang="ru-RU" sz="2400" b="1" i="1" u="sng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ru-RU" sz="44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сказочных героев</a:t>
            </a:r>
            <a:endParaRPr lang="ru-RU" sz="4400" b="1" i="1" u="sng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326548" y="764704"/>
            <a:ext cx="470141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 чём Емеля к царю ездил?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146" name="Picture 2" descr="E:\Рабочий стол\Работа\ПДД д.с\ddfa52974a4d1447cf581109216ba7d5809e15c7_original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83768" y="1340768"/>
            <a:ext cx="4248472" cy="4536504"/>
          </a:xfrm>
          <a:prstGeom prst="rect">
            <a:avLst/>
          </a:prstGeom>
          <a:noFill/>
        </p:spPr>
      </p:pic>
      <p:pic>
        <p:nvPicPr>
          <p:cNvPr id="6147" name="Picture 3" descr="E:\Рабочий стол\Работа\ПДД д.с\original.jpe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267744" y="1196752"/>
            <a:ext cx="4830357" cy="4898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400432" y="764704"/>
            <a:ext cx="655365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Транспортное средство Кота Леопольда?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170" name="Picture 2" descr="E:\Рабочий стол\Работа\ПДД д.с\18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59832" y="1628800"/>
            <a:ext cx="3024336" cy="4032448"/>
          </a:xfrm>
          <a:prstGeom prst="rect">
            <a:avLst/>
          </a:prstGeom>
          <a:noFill/>
        </p:spPr>
      </p:pic>
      <p:pic>
        <p:nvPicPr>
          <p:cNvPr id="7172" name="Picture 4" descr="E:\Рабочий стол\Работа\ПДД д.с\kot-leopold-progulka-kota-leopolda3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403648" y="1340768"/>
            <a:ext cx="6480720" cy="4722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274196" y="764704"/>
            <a:ext cx="480612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Личный транспорт Бабы-Яги?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8195" name="Picture 3" descr="E:\Рабочий стол\Работа\ПДД д.с\1455525022_ahp2kyjtgxz5mis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90775" y="1247775"/>
            <a:ext cx="4362450" cy="4362450"/>
          </a:xfrm>
          <a:prstGeom prst="rect">
            <a:avLst/>
          </a:prstGeom>
          <a:noFill/>
        </p:spPr>
      </p:pic>
      <p:pic>
        <p:nvPicPr>
          <p:cNvPr id="8199" name="Picture 7" descr="E:\Рабочий стол\Работа\ПДД д.с\1696063-6be4675656790774+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267744" y="1340768"/>
            <a:ext cx="4792663" cy="479266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043608" y="1556792"/>
            <a:ext cx="72008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u="sng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Викторина</a:t>
            </a:r>
          </a:p>
          <a:p>
            <a:pPr algn="ctr"/>
            <a:endParaRPr lang="ru-RU" sz="5400" b="1" i="1" u="sng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just"/>
            <a:r>
              <a:rPr lang="ru-RU" sz="5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«Правильно-</a:t>
            </a:r>
          </a:p>
          <a:p>
            <a:pPr algn="ctr"/>
            <a:r>
              <a:rPr lang="ru-RU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5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неправильно»</a:t>
            </a:r>
            <a:endParaRPr lang="ru-RU" sz="54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8" name="Picture 2" descr="E:\Рабочий стол\Работа\ПДД д.с\5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43608" y="620688"/>
            <a:ext cx="7128792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Блок-схема: узел 3"/>
          <p:cNvSpPr/>
          <p:nvPr/>
        </p:nvSpPr>
        <p:spPr>
          <a:xfrm>
            <a:off x="6444208" y="836712"/>
            <a:ext cx="1368152" cy="1296144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 descr="E:\Рабочий стол\Работа\ПДД д.с\5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15616" y="620688"/>
            <a:ext cx="7056784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Блок-схема: узел 3"/>
          <p:cNvSpPr/>
          <p:nvPr/>
        </p:nvSpPr>
        <p:spPr>
          <a:xfrm>
            <a:off x="6804248" y="4869160"/>
            <a:ext cx="1368152" cy="1296144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6" name="Picture 2" descr="E:\Рабочий стол\Работа\ПДД д.с\54 (1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15616" y="692696"/>
            <a:ext cx="7056784" cy="5617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Блок-схема: узел 3"/>
          <p:cNvSpPr/>
          <p:nvPr/>
        </p:nvSpPr>
        <p:spPr>
          <a:xfrm>
            <a:off x="6588224" y="4869160"/>
            <a:ext cx="1368152" cy="1296144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4" name="Picture 2" descr="E:\Рабочий стол\Работа\ПДД д.с\d4ecfc298183665311c857445ec1c6c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43608" y="620688"/>
            <a:ext cx="7128792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Блок-схема: узел 3"/>
          <p:cNvSpPr/>
          <p:nvPr/>
        </p:nvSpPr>
        <p:spPr>
          <a:xfrm>
            <a:off x="1187624" y="764704"/>
            <a:ext cx="1368152" cy="1296144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0" name="Picture 2" descr="E:\Рабочий стол\Работа\ПДД д.с\5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15617" y="620689"/>
            <a:ext cx="7056783" cy="5616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Блок-схема: узел 3"/>
          <p:cNvSpPr/>
          <p:nvPr/>
        </p:nvSpPr>
        <p:spPr>
          <a:xfrm>
            <a:off x="6588224" y="836712"/>
            <a:ext cx="1368152" cy="1296144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5" name="Picture 3" descr="E:\Рабочий стол\Работа\ПДД д.с\55 (1)+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43608" y="620688"/>
            <a:ext cx="7128792" cy="5616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Блок-схема: узел 3"/>
          <p:cNvSpPr/>
          <p:nvPr/>
        </p:nvSpPr>
        <p:spPr>
          <a:xfrm>
            <a:off x="1259632" y="764704"/>
            <a:ext cx="1368152" cy="1296144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8" name="Picture 2" descr="E:\Рабочий стол\Работа\ПДД д.с\5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43608" y="620689"/>
            <a:ext cx="7121797" cy="5544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Блок-схема: узел 3"/>
          <p:cNvSpPr/>
          <p:nvPr/>
        </p:nvSpPr>
        <p:spPr>
          <a:xfrm>
            <a:off x="1259632" y="764704"/>
            <a:ext cx="1368152" cy="1296144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2" name="Picture 2" descr="E:\Рабочий стол\Работа\ПДД д.с\56 (1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43608" y="719334"/>
            <a:ext cx="7128792" cy="5517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Блок-схема: узел 3"/>
          <p:cNvSpPr/>
          <p:nvPr/>
        </p:nvSpPr>
        <p:spPr>
          <a:xfrm>
            <a:off x="6804248" y="620688"/>
            <a:ext cx="1368152" cy="1296144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6" name="Picture 2" descr="E:\Рабочий стол\Работа\ПДД д.с\57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43608" y="620688"/>
            <a:ext cx="7128792" cy="5544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Блок-схема: узел 3"/>
          <p:cNvSpPr/>
          <p:nvPr/>
        </p:nvSpPr>
        <p:spPr>
          <a:xfrm>
            <a:off x="6660232" y="764704"/>
            <a:ext cx="1368152" cy="1296144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1" name="Picture 3" descr="E:\Рабочий стол\Работа\ПДД д.с\57 (1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97785" y="620688"/>
            <a:ext cx="7308015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Блок-схема: узел 3"/>
          <p:cNvSpPr/>
          <p:nvPr/>
        </p:nvSpPr>
        <p:spPr>
          <a:xfrm>
            <a:off x="1331640" y="764704"/>
            <a:ext cx="1368152" cy="1296144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4" name="Picture 2" descr="E:\Рабочий стол\Работа\ПДД д.с\603794_html_m75d8cd88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43608" y="620688"/>
            <a:ext cx="7128792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Блок-схема: узел 3"/>
          <p:cNvSpPr/>
          <p:nvPr/>
        </p:nvSpPr>
        <p:spPr>
          <a:xfrm>
            <a:off x="6876256" y="4869160"/>
            <a:ext cx="1368152" cy="1296144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58" name="Picture 2" descr="E:\Рабочий стол\Работа\ПДД д.с\img20+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43608" y="615950"/>
            <a:ext cx="7128792" cy="5626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Блок-схема: узел 3"/>
          <p:cNvSpPr/>
          <p:nvPr/>
        </p:nvSpPr>
        <p:spPr>
          <a:xfrm>
            <a:off x="1331640" y="764704"/>
            <a:ext cx="1368152" cy="1296144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2" name="Picture 2" descr="E:\Рабочий стол\Работа\ПДД д.с\images-pic (13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43608" y="692696"/>
            <a:ext cx="7217072" cy="5587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Блок-схема: узел 3"/>
          <p:cNvSpPr/>
          <p:nvPr/>
        </p:nvSpPr>
        <p:spPr>
          <a:xfrm>
            <a:off x="1187624" y="764704"/>
            <a:ext cx="1368152" cy="1296144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698" name="Picture 2" descr="E:\Рабочий стол\Работа\ПДД д.с\9996cfe32f30t-kopiya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43608" y="685676"/>
            <a:ext cx="7128792" cy="5542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Блок-схема: узел 3"/>
          <p:cNvSpPr/>
          <p:nvPr/>
        </p:nvSpPr>
        <p:spPr>
          <a:xfrm>
            <a:off x="6660232" y="4869160"/>
            <a:ext cx="1368152" cy="1296144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0" name="Picture 2" descr="E:\Рабочий стол\Работа\ПДД д.с\1478983107_er68.ru_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43608" y="620688"/>
            <a:ext cx="7200800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Блок-схема: узел 3"/>
          <p:cNvSpPr/>
          <p:nvPr/>
        </p:nvSpPr>
        <p:spPr>
          <a:xfrm>
            <a:off x="1187624" y="764704"/>
            <a:ext cx="1368152" cy="1296144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6" name="Picture 2" descr="E:\Рабочий стол\Работа\ПДД д.с\АЮП_16+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15616" y="620688"/>
            <a:ext cx="7057479" cy="5584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Блок-схема: узел 3"/>
          <p:cNvSpPr/>
          <p:nvPr/>
        </p:nvSpPr>
        <p:spPr>
          <a:xfrm>
            <a:off x="1187624" y="764704"/>
            <a:ext cx="1368152" cy="1296144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0" name="Picture 2" descr="E:\Рабочий стол\Работа\ПДД д.с\4888+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83768" y="2348880"/>
            <a:ext cx="4229100" cy="402540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971600" y="764704"/>
            <a:ext cx="7282571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 нарушайте </a:t>
            </a:r>
          </a:p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Правила дорожного движения!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78" name="Picture 2" descr="E:\Рабочий стол\Работа\ПДД д.с\стоп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43609" y="692696"/>
            <a:ext cx="7128792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6" name="Picture 2" descr="E:\Рабочий стол\Работа\ПДД д.с\i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12988" y="548680"/>
            <a:ext cx="7318021" cy="561662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3f681ad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0" name="Picture 2" descr="E:\Рабочий стол\Работа\ПДД д.с\4888+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83768" y="2348880"/>
            <a:ext cx="4229100" cy="402540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971600" y="764704"/>
            <a:ext cx="7282571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 нарушайте </a:t>
            </a:r>
          </a:p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Правила дорожного движения!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94605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1078</Words>
  <Application>Microsoft Office PowerPoint</Application>
  <PresentationFormat>Экран (4:3)</PresentationFormat>
  <Paragraphs>139</Paragraphs>
  <Slides>30</Slides>
  <Notes>29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МБДОУ №4 пгт Кавалерово Кавалеровского муниципального округа Приморского края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Лена</dc:creator>
  <cp:lastModifiedBy>копи-комп</cp:lastModifiedBy>
  <cp:revision>84</cp:revision>
  <dcterms:created xsi:type="dcterms:W3CDTF">2016-12-17T17:06:36Z</dcterms:created>
  <dcterms:modified xsi:type="dcterms:W3CDTF">2023-09-24T07:25:33Z</dcterms:modified>
</cp:coreProperties>
</file>